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8" roundtripDataSignature="AMtx7mg18H+/r9y5/Pq/4trJf0KyVHGDJ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18" Type="http://customschemas.google.com/relationships/presentationmetadata" Target="meta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4" name="Shape 14"/>
        <p:cNvGrpSpPr/>
        <p:nvPr/>
      </p:nvGrpSpPr>
      <p:grpSpPr>
        <a:xfrm>
          <a:off x="0" y="0"/>
          <a:ext cx="0" cy="0"/>
          <a:chOff x="0" y="0"/>
          <a:chExt cx="0" cy="0"/>
        </a:xfrm>
      </p:grpSpPr>
      <p:sp>
        <p:nvSpPr>
          <p:cNvPr id="15" name="Google Shape;15;p15"/>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5"/>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15"/>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15"/>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19" name="Google Shape;19;p15"/>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5"/>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22" name="Google Shape;22;p15"/>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3" name="Shape 83"/>
        <p:cNvGrpSpPr/>
        <p:nvPr/>
      </p:nvGrpSpPr>
      <p:grpSpPr>
        <a:xfrm>
          <a:off x="0" y="0"/>
          <a:ext cx="0" cy="0"/>
          <a:chOff x="0" y="0"/>
          <a:chExt cx="0" cy="0"/>
        </a:xfrm>
      </p:grpSpPr>
      <p:sp>
        <p:nvSpPr>
          <p:cNvPr id="84" name="Google Shape;84;p2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24"/>
          <p:cNvSpPr txBox="1"/>
          <p:nvPr>
            <p:ph idx="1" type="body"/>
          </p:nvPr>
        </p:nvSpPr>
        <p:spPr>
          <a:xfrm rot="5400000">
            <a:off x="4114800" y="-1171786"/>
            <a:ext cx="4023360" cy="100584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86" name="Google Shape;86;p24"/>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24"/>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89" name="Shape 89"/>
        <p:cNvGrpSpPr/>
        <p:nvPr/>
      </p:nvGrpSpPr>
      <p:grpSpPr>
        <a:xfrm>
          <a:off x="0" y="0"/>
          <a:ext cx="0" cy="0"/>
          <a:chOff x="0" y="0"/>
          <a:chExt cx="0" cy="0"/>
        </a:xfrm>
      </p:grpSpPr>
      <p:sp>
        <p:nvSpPr>
          <p:cNvPr id="90" name="Google Shape;90;p25"/>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25"/>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25"/>
          <p:cNvSpPr txBox="1"/>
          <p:nvPr>
            <p:ph type="title"/>
          </p:nvPr>
        </p:nvSpPr>
        <p:spPr>
          <a:xfrm rot="5400000">
            <a:off x="7160640" y="1979039"/>
            <a:ext cx="5757421" cy="26289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3" name="Google Shape;93;p25"/>
          <p:cNvSpPr txBox="1"/>
          <p:nvPr>
            <p:ph idx="1" type="body"/>
          </p:nvPr>
        </p:nvSpPr>
        <p:spPr>
          <a:xfrm rot="5400000">
            <a:off x="1826639" y="-573661"/>
            <a:ext cx="5757422" cy="77343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94" name="Google Shape;94;p25"/>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25"/>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3" name="Shape 23"/>
        <p:cNvGrpSpPr/>
        <p:nvPr/>
      </p:nvGrpSpPr>
      <p:grpSpPr>
        <a:xfrm>
          <a:off x="0" y="0"/>
          <a:ext cx="0" cy="0"/>
          <a:chOff x="0" y="0"/>
          <a:chExt cx="0" cy="0"/>
        </a:xfrm>
      </p:grpSpPr>
      <p:sp>
        <p:nvSpPr>
          <p:cNvPr id="24" name="Google Shape;24;p1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48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6"/>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6" name="Google Shape;26;p16"/>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6"/>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solidFill>
          <a:schemeClr val="lt1"/>
        </a:solidFill>
      </p:bgPr>
    </p:bg>
    <p:spTree>
      <p:nvGrpSpPr>
        <p:cNvPr id="29" name="Shape 29"/>
        <p:cNvGrpSpPr/>
        <p:nvPr/>
      </p:nvGrpSpPr>
      <p:grpSpPr>
        <a:xfrm>
          <a:off x="0" y="0"/>
          <a:ext cx="0" cy="0"/>
          <a:chOff x="0" y="0"/>
          <a:chExt cx="0" cy="0"/>
        </a:xfrm>
      </p:grpSpPr>
      <p:sp>
        <p:nvSpPr>
          <p:cNvPr id="30" name="Google Shape;30;p17"/>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17"/>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17"/>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b="0"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17"/>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indent="-228600" lvl="1" marL="914400" algn="l">
              <a:lnSpc>
                <a:spcPct val="90000"/>
              </a:lnSpc>
              <a:spcBef>
                <a:spcPts val="200"/>
              </a:spcBef>
              <a:spcAft>
                <a:spcPts val="0"/>
              </a:spcAft>
              <a:buSzPts val="1800"/>
              <a:buNone/>
              <a:defRPr sz="1800">
                <a:solidFill>
                  <a:srgbClr val="888888"/>
                </a:solidFill>
              </a:defRPr>
            </a:lvl2pPr>
            <a:lvl3pPr indent="-228600" lvl="2" marL="1371600" algn="l">
              <a:lnSpc>
                <a:spcPct val="90000"/>
              </a:lnSpc>
              <a:spcBef>
                <a:spcPts val="400"/>
              </a:spcBef>
              <a:spcAft>
                <a:spcPts val="0"/>
              </a:spcAft>
              <a:buSzPts val="1600"/>
              <a:buNone/>
              <a:defRPr sz="1600">
                <a:solidFill>
                  <a:srgbClr val="888888"/>
                </a:solidFill>
              </a:defRPr>
            </a:lvl3pPr>
            <a:lvl4pPr indent="-228600" lvl="3" marL="1828800" algn="l">
              <a:lnSpc>
                <a:spcPct val="90000"/>
              </a:lnSpc>
              <a:spcBef>
                <a:spcPts val="400"/>
              </a:spcBef>
              <a:spcAft>
                <a:spcPts val="0"/>
              </a:spcAft>
              <a:buSzPts val="1400"/>
              <a:buNone/>
              <a:defRPr sz="1400">
                <a:solidFill>
                  <a:srgbClr val="888888"/>
                </a:solidFill>
              </a:defRPr>
            </a:lvl4pPr>
            <a:lvl5pPr indent="-228600" lvl="4" marL="2286000" algn="l">
              <a:lnSpc>
                <a:spcPct val="90000"/>
              </a:lnSpc>
              <a:spcBef>
                <a:spcPts val="400"/>
              </a:spcBef>
              <a:spcAft>
                <a:spcPts val="0"/>
              </a:spcAft>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34" name="Google Shape;34;p17"/>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7"/>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1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37" name="Google Shape;37;p17"/>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8" name="Shape 38"/>
        <p:cNvGrpSpPr/>
        <p:nvPr/>
      </p:nvGrpSpPr>
      <p:grpSpPr>
        <a:xfrm>
          <a:off x="0" y="0"/>
          <a:ext cx="0" cy="0"/>
          <a:chOff x="0" y="0"/>
          <a:chExt cx="0" cy="0"/>
        </a:xfrm>
      </p:grpSpPr>
      <p:sp>
        <p:nvSpPr>
          <p:cNvPr id="39" name="Google Shape;39;p18"/>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18"/>
          <p:cNvSpPr txBox="1"/>
          <p:nvPr>
            <p:ph idx="1" type="body"/>
          </p:nvPr>
        </p:nvSpPr>
        <p:spPr>
          <a:xfrm>
            <a:off x="1097279" y="1845734"/>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1" name="Google Shape;41;p18"/>
          <p:cNvSpPr txBox="1"/>
          <p:nvPr>
            <p:ph idx="2" type="body"/>
          </p:nvPr>
        </p:nvSpPr>
        <p:spPr>
          <a:xfrm>
            <a:off x="6217920" y="1845735"/>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2" name="Google Shape;42;p18"/>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8"/>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5" name="Shape 45"/>
        <p:cNvGrpSpPr/>
        <p:nvPr/>
      </p:nvGrpSpPr>
      <p:grpSpPr>
        <a:xfrm>
          <a:off x="0" y="0"/>
          <a:ext cx="0" cy="0"/>
          <a:chOff x="0" y="0"/>
          <a:chExt cx="0" cy="0"/>
        </a:xfrm>
      </p:grpSpPr>
      <p:sp>
        <p:nvSpPr>
          <p:cNvPr id="46" name="Google Shape;46;p19"/>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9"/>
          <p:cNvSpPr txBox="1"/>
          <p:nvPr>
            <p:ph idx="1" type="body"/>
          </p:nvPr>
        </p:nvSpPr>
        <p:spPr>
          <a:xfrm>
            <a:off x="109728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48" name="Google Shape;48;p19"/>
          <p:cNvSpPr txBox="1"/>
          <p:nvPr>
            <p:ph idx="2" type="body"/>
          </p:nvPr>
        </p:nvSpPr>
        <p:spPr>
          <a:xfrm>
            <a:off x="109728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9" name="Google Shape;49;p19"/>
          <p:cNvSpPr txBox="1"/>
          <p:nvPr>
            <p:ph idx="3" type="body"/>
          </p:nvPr>
        </p:nvSpPr>
        <p:spPr>
          <a:xfrm>
            <a:off x="621792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50" name="Google Shape;50;p19"/>
          <p:cNvSpPr txBox="1"/>
          <p:nvPr>
            <p:ph idx="4" type="body"/>
          </p:nvPr>
        </p:nvSpPr>
        <p:spPr>
          <a:xfrm>
            <a:off x="621792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1" name="Google Shape;51;p19"/>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9"/>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4" name="Shape 54"/>
        <p:cNvGrpSpPr/>
        <p:nvPr/>
      </p:nvGrpSpPr>
      <p:grpSpPr>
        <a:xfrm>
          <a:off x="0" y="0"/>
          <a:ext cx="0" cy="0"/>
          <a:chOff x="0" y="0"/>
          <a:chExt cx="0" cy="0"/>
        </a:xfrm>
      </p:grpSpPr>
      <p:sp>
        <p:nvSpPr>
          <p:cNvPr id="55" name="Google Shape;55;p20"/>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0"/>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0"/>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2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59" name="Shape 59"/>
        <p:cNvGrpSpPr/>
        <p:nvPr/>
      </p:nvGrpSpPr>
      <p:grpSpPr>
        <a:xfrm>
          <a:off x="0" y="0"/>
          <a:ext cx="0" cy="0"/>
          <a:chOff x="0" y="0"/>
          <a:chExt cx="0" cy="0"/>
        </a:xfrm>
      </p:grpSpPr>
      <p:sp>
        <p:nvSpPr>
          <p:cNvPr id="60" name="Google Shape;60;p21"/>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21"/>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21"/>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1"/>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65" name="Shape 65"/>
        <p:cNvGrpSpPr/>
        <p:nvPr/>
      </p:nvGrpSpPr>
      <p:grpSpPr>
        <a:xfrm>
          <a:off x="0" y="0"/>
          <a:ext cx="0" cy="0"/>
          <a:chOff x="0" y="0"/>
          <a:chExt cx="0" cy="0"/>
        </a:xfrm>
      </p:grpSpPr>
      <p:sp>
        <p:nvSpPr>
          <p:cNvPr id="66" name="Google Shape;66;p22"/>
          <p:cNvSpPr/>
          <p:nvPr/>
        </p:nvSpPr>
        <p:spPr>
          <a:xfrm>
            <a:off x="16" y="0"/>
            <a:ext cx="4050791"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22"/>
          <p:cNvSpPr/>
          <p:nvPr/>
        </p:nvSpPr>
        <p:spPr>
          <a:xfrm>
            <a:off x="4040071" y="0"/>
            <a:ext cx="6400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22"/>
          <p:cNvSpPr txBox="1"/>
          <p:nvPr>
            <p:ph type="title"/>
          </p:nvPr>
        </p:nvSpPr>
        <p:spPr>
          <a:xfrm>
            <a:off x="457200" y="594359"/>
            <a:ext cx="3200400" cy="22860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22"/>
          <p:cNvSpPr txBox="1"/>
          <p:nvPr>
            <p:ph idx="1" type="body"/>
          </p:nvPr>
        </p:nvSpPr>
        <p:spPr>
          <a:xfrm>
            <a:off x="4800600" y="731520"/>
            <a:ext cx="6492240" cy="52578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70" name="Google Shape;70;p22"/>
          <p:cNvSpPr txBox="1"/>
          <p:nvPr>
            <p:ph idx="2" type="body"/>
          </p:nvPr>
        </p:nvSpPr>
        <p:spPr>
          <a:xfrm>
            <a:off x="457200" y="2926080"/>
            <a:ext cx="3200400" cy="337912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1500"/>
              <a:buNone/>
              <a:defRPr sz="1500">
                <a:solidFill>
                  <a:srgbClr val="FFFFFF"/>
                </a:solidFill>
              </a:defRPr>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71" name="Google Shape;71;p22"/>
          <p:cNvSpPr txBox="1"/>
          <p:nvPr>
            <p:ph idx="10" type="dt"/>
          </p:nvPr>
        </p:nvSpPr>
        <p:spPr>
          <a:xfrm>
            <a:off x="465512" y="6459785"/>
            <a:ext cx="26185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2"/>
          <p:cNvSpPr txBox="1"/>
          <p:nvPr>
            <p:ph idx="11" type="ftr"/>
          </p:nvPr>
        </p:nvSpPr>
        <p:spPr>
          <a:xfrm>
            <a:off x="4800600" y="6459785"/>
            <a:ext cx="4648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50" u="none" cap="none" strike="noStrike">
                <a:solidFill>
                  <a:schemeClr val="dk2"/>
                </a:solidFill>
                <a:latin typeface="Calibri"/>
                <a:ea typeface="Calibri"/>
                <a:cs typeface="Calibri"/>
                <a:sym typeface="Calibri"/>
              </a:defRPr>
            </a:lvl1pPr>
            <a:lvl2pPr indent="0" lvl="1" marL="0" algn="r">
              <a:spcBef>
                <a:spcPts val="0"/>
              </a:spcBef>
              <a:buNone/>
              <a:defRPr b="0" i="0" sz="1050" u="none" cap="none" strike="noStrike">
                <a:solidFill>
                  <a:schemeClr val="dk2"/>
                </a:solidFill>
                <a:latin typeface="Calibri"/>
                <a:ea typeface="Calibri"/>
                <a:cs typeface="Calibri"/>
                <a:sym typeface="Calibri"/>
              </a:defRPr>
            </a:lvl2pPr>
            <a:lvl3pPr indent="0" lvl="2" marL="0" algn="r">
              <a:spcBef>
                <a:spcPts val="0"/>
              </a:spcBef>
              <a:buNone/>
              <a:defRPr b="0" i="0" sz="1050" u="none" cap="none" strike="noStrike">
                <a:solidFill>
                  <a:schemeClr val="dk2"/>
                </a:solidFill>
                <a:latin typeface="Calibri"/>
                <a:ea typeface="Calibri"/>
                <a:cs typeface="Calibri"/>
                <a:sym typeface="Calibri"/>
              </a:defRPr>
            </a:lvl3pPr>
            <a:lvl4pPr indent="0" lvl="3" marL="0" algn="r">
              <a:spcBef>
                <a:spcPts val="0"/>
              </a:spcBef>
              <a:buNone/>
              <a:defRPr b="0" i="0" sz="1050" u="none" cap="none" strike="noStrike">
                <a:solidFill>
                  <a:schemeClr val="dk2"/>
                </a:solidFill>
                <a:latin typeface="Calibri"/>
                <a:ea typeface="Calibri"/>
                <a:cs typeface="Calibri"/>
                <a:sym typeface="Calibri"/>
              </a:defRPr>
            </a:lvl4pPr>
            <a:lvl5pPr indent="0" lvl="4" marL="0" algn="r">
              <a:spcBef>
                <a:spcPts val="0"/>
              </a:spcBef>
              <a:buNone/>
              <a:defRPr b="0" i="0" sz="1050" u="none" cap="none" strike="noStrike">
                <a:solidFill>
                  <a:schemeClr val="dk2"/>
                </a:solidFill>
                <a:latin typeface="Calibri"/>
                <a:ea typeface="Calibri"/>
                <a:cs typeface="Calibri"/>
                <a:sym typeface="Calibri"/>
              </a:defRPr>
            </a:lvl5pPr>
            <a:lvl6pPr indent="0" lvl="5" marL="0" algn="r">
              <a:spcBef>
                <a:spcPts val="0"/>
              </a:spcBef>
              <a:buNone/>
              <a:defRPr b="0" i="0" sz="1050" u="none" cap="none" strike="noStrike">
                <a:solidFill>
                  <a:schemeClr val="dk2"/>
                </a:solidFill>
                <a:latin typeface="Calibri"/>
                <a:ea typeface="Calibri"/>
                <a:cs typeface="Calibri"/>
                <a:sym typeface="Calibri"/>
              </a:defRPr>
            </a:lvl6pPr>
            <a:lvl7pPr indent="0" lvl="6" marL="0" algn="r">
              <a:spcBef>
                <a:spcPts val="0"/>
              </a:spcBef>
              <a:buNone/>
              <a:defRPr b="0" i="0" sz="1050" u="none" cap="none" strike="noStrike">
                <a:solidFill>
                  <a:schemeClr val="dk2"/>
                </a:solidFill>
                <a:latin typeface="Calibri"/>
                <a:ea typeface="Calibri"/>
                <a:cs typeface="Calibri"/>
                <a:sym typeface="Calibri"/>
              </a:defRPr>
            </a:lvl7pPr>
            <a:lvl8pPr indent="0" lvl="7" marL="0" algn="r">
              <a:spcBef>
                <a:spcPts val="0"/>
              </a:spcBef>
              <a:buNone/>
              <a:defRPr b="0" i="0" sz="1050" u="none" cap="none" strike="noStrike">
                <a:solidFill>
                  <a:schemeClr val="dk2"/>
                </a:solidFill>
                <a:latin typeface="Calibri"/>
                <a:ea typeface="Calibri"/>
                <a:cs typeface="Calibri"/>
                <a:sym typeface="Calibri"/>
              </a:defRPr>
            </a:lvl8pPr>
            <a:lvl9pPr indent="0" lvl="8" marL="0" algn="r">
              <a:spcBef>
                <a:spcPts val="0"/>
              </a:spcBef>
              <a:buNone/>
              <a:defRPr b="0" i="0" sz="1050"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74" name="Shape 74"/>
        <p:cNvGrpSpPr/>
        <p:nvPr/>
      </p:nvGrpSpPr>
      <p:grpSpPr>
        <a:xfrm>
          <a:off x="0" y="0"/>
          <a:ext cx="0" cy="0"/>
          <a:chOff x="0" y="0"/>
          <a:chExt cx="0" cy="0"/>
        </a:xfrm>
      </p:grpSpPr>
      <p:sp>
        <p:nvSpPr>
          <p:cNvPr id="75" name="Google Shape;75;p23"/>
          <p:cNvSpPr/>
          <p:nvPr/>
        </p:nvSpPr>
        <p:spPr>
          <a:xfrm>
            <a:off x="0" y="4953000"/>
            <a:ext cx="12188825" cy="1905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23"/>
          <p:cNvSpPr/>
          <p:nvPr/>
        </p:nvSpPr>
        <p:spPr>
          <a:xfrm>
            <a:off x="15" y="491507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23"/>
          <p:cNvSpPr txBox="1"/>
          <p:nvPr>
            <p:ph type="title"/>
          </p:nvPr>
        </p:nvSpPr>
        <p:spPr>
          <a:xfrm>
            <a:off x="1097280" y="5074920"/>
            <a:ext cx="10113264" cy="822960"/>
          </a:xfrm>
          <a:prstGeom prst="rect">
            <a:avLst/>
          </a:prstGeom>
          <a:noFill/>
          <a:ln>
            <a:noFill/>
          </a:ln>
        </p:spPr>
        <p:txBody>
          <a:bodyPr anchorCtr="0" anchor="b" bIns="0" lIns="91425" spcFirstLastPara="1" rIns="91425" wrap="square" tIns="0">
            <a:no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78" name="Google Shape;78;p23"/>
          <p:cNvPicPr preferRelativeResize="0"/>
          <p:nvPr>
            <p:ph idx="2" type="pic"/>
          </p:nvPr>
        </p:nvPicPr>
        <p:blipFill/>
        <p:spPr>
          <a:xfrm>
            <a:off x="15" y="0"/>
            <a:ext cx="12191985" cy="4915076"/>
          </a:xfrm>
          <a:prstGeom prst="rect">
            <a:avLst/>
          </a:prstGeom>
          <a:blipFill rotWithShape="1">
            <a:blip r:embed="rId2">
              <a:alphaModFix/>
            </a:blip>
            <a:stretch>
              <a:fillRect b="0" l="0" r="0" t="0"/>
            </a:stretch>
          </a:blipFill>
          <a:ln>
            <a:noFill/>
          </a:ln>
        </p:spPr>
      </p:pic>
      <p:sp>
        <p:nvSpPr>
          <p:cNvPr id="79" name="Google Shape;79;p23"/>
          <p:cNvSpPr txBox="1"/>
          <p:nvPr>
            <p:ph idx="1" type="body"/>
          </p:nvPr>
        </p:nvSpPr>
        <p:spPr>
          <a:xfrm>
            <a:off x="1097280" y="5907023"/>
            <a:ext cx="10113264" cy="594360"/>
          </a:xfrm>
          <a:prstGeom prst="rect">
            <a:avLst/>
          </a:prstGeom>
          <a:noFill/>
          <a:ln>
            <a:noFill/>
          </a:ln>
        </p:spPr>
        <p:txBody>
          <a:bodyPr anchorCtr="0" anchor="t" bIns="0" lIns="91425" spcFirstLastPara="1" rIns="91425" wrap="square" tIns="0">
            <a:normAutofit/>
          </a:bodyPr>
          <a:lstStyle>
            <a:lvl1pPr indent="-228600" lvl="0" marL="457200" algn="l">
              <a:lnSpc>
                <a:spcPct val="90000"/>
              </a:lnSpc>
              <a:spcBef>
                <a:spcPts val="0"/>
              </a:spcBef>
              <a:spcAft>
                <a:spcPts val="0"/>
              </a:spcAft>
              <a:buSzPts val="1500"/>
              <a:buNone/>
              <a:defRPr sz="1500">
                <a:solidFill>
                  <a:srgbClr val="FFFFFF"/>
                </a:solidFill>
              </a:defRPr>
            </a:lvl1pPr>
            <a:lvl2pPr indent="-228600" lvl="1" marL="914400" algn="l">
              <a:lnSpc>
                <a:spcPct val="90000"/>
              </a:lnSpc>
              <a:spcBef>
                <a:spcPts val="6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80" name="Google Shape;80;p23"/>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23"/>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3"/>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4"/>
          <p:cNvSpPr/>
          <p:nvPr/>
        </p:nvSpPr>
        <p:spPr>
          <a:xfrm>
            <a:off x="1" y="6400800"/>
            <a:ext cx="12192000"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 name="Google Shape;7;p14"/>
          <p:cNvSpPr/>
          <p:nvPr/>
        </p:nvSpPr>
        <p:spPr>
          <a:xfrm>
            <a:off x="0" y="633431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 name="Google Shape;8;p1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marR="0" rtl="0" algn="l">
              <a:lnSpc>
                <a:spcPct val="85000"/>
              </a:lnSpc>
              <a:spcBef>
                <a:spcPts val="0"/>
              </a:spcBef>
              <a:spcAft>
                <a:spcPts val="0"/>
              </a:spcAft>
              <a:buClr>
                <a:srgbClr val="3F3F3F"/>
              </a:buClr>
              <a:buSzPts val="4800"/>
              <a:buFont typeface="Calibri"/>
              <a:buNone/>
              <a:defRPr b="0" i="0" sz="48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 name="Google Shape;9;p14"/>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10" name="Google Shape;10;p14"/>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1" name="Google Shape;11;p14"/>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 name="Google Shape;12;p1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50" u="none" cap="none" strike="noStrike">
                <a:solidFill>
                  <a:srgbClr val="FFFFFF"/>
                </a:solidFill>
                <a:latin typeface="Calibri"/>
                <a:ea typeface="Calibri"/>
                <a:cs typeface="Calibri"/>
                <a:sym typeface="Calibri"/>
              </a:defRPr>
            </a:lvl1pPr>
            <a:lvl2pPr indent="0" lvl="1" marL="0" marR="0" rtl="0" algn="r">
              <a:spcBef>
                <a:spcPts val="0"/>
              </a:spcBef>
              <a:buNone/>
              <a:defRPr b="0" i="0" sz="1050" u="none" cap="none" strike="noStrike">
                <a:solidFill>
                  <a:srgbClr val="FFFFFF"/>
                </a:solidFill>
                <a:latin typeface="Calibri"/>
                <a:ea typeface="Calibri"/>
                <a:cs typeface="Calibri"/>
                <a:sym typeface="Calibri"/>
              </a:defRPr>
            </a:lvl2pPr>
            <a:lvl3pPr indent="0" lvl="2" marL="0" marR="0" rtl="0" algn="r">
              <a:spcBef>
                <a:spcPts val="0"/>
              </a:spcBef>
              <a:buNone/>
              <a:defRPr b="0" i="0" sz="1050" u="none" cap="none" strike="noStrike">
                <a:solidFill>
                  <a:srgbClr val="FFFFFF"/>
                </a:solidFill>
                <a:latin typeface="Calibri"/>
                <a:ea typeface="Calibri"/>
                <a:cs typeface="Calibri"/>
                <a:sym typeface="Calibri"/>
              </a:defRPr>
            </a:lvl3pPr>
            <a:lvl4pPr indent="0" lvl="3" marL="0" marR="0" rtl="0" algn="r">
              <a:spcBef>
                <a:spcPts val="0"/>
              </a:spcBef>
              <a:buNone/>
              <a:defRPr b="0" i="0" sz="1050" u="none" cap="none" strike="noStrike">
                <a:solidFill>
                  <a:srgbClr val="FFFFFF"/>
                </a:solidFill>
                <a:latin typeface="Calibri"/>
                <a:ea typeface="Calibri"/>
                <a:cs typeface="Calibri"/>
                <a:sym typeface="Calibri"/>
              </a:defRPr>
            </a:lvl4pPr>
            <a:lvl5pPr indent="0" lvl="4" marL="0" marR="0" rtl="0" algn="r">
              <a:spcBef>
                <a:spcPts val="0"/>
              </a:spcBef>
              <a:buNone/>
              <a:defRPr b="0" i="0" sz="1050" u="none" cap="none" strike="noStrike">
                <a:solidFill>
                  <a:srgbClr val="FFFFFF"/>
                </a:solidFill>
                <a:latin typeface="Calibri"/>
                <a:ea typeface="Calibri"/>
                <a:cs typeface="Calibri"/>
                <a:sym typeface="Calibri"/>
              </a:defRPr>
            </a:lvl5pPr>
            <a:lvl6pPr indent="0" lvl="5" marL="0" marR="0" rtl="0" algn="r">
              <a:spcBef>
                <a:spcPts val="0"/>
              </a:spcBef>
              <a:buNone/>
              <a:defRPr b="0" i="0" sz="1050" u="none" cap="none" strike="noStrike">
                <a:solidFill>
                  <a:srgbClr val="FFFFFF"/>
                </a:solidFill>
                <a:latin typeface="Calibri"/>
                <a:ea typeface="Calibri"/>
                <a:cs typeface="Calibri"/>
                <a:sym typeface="Calibri"/>
              </a:defRPr>
            </a:lvl6pPr>
            <a:lvl7pPr indent="0" lvl="6" marL="0" marR="0" rtl="0" algn="r">
              <a:spcBef>
                <a:spcPts val="0"/>
              </a:spcBef>
              <a:buNone/>
              <a:defRPr b="0" i="0" sz="1050" u="none" cap="none" strike="noStrike">
                <a:solidFill>
                  <a:srgbClr val="FFFFFF"/>
                </a:solidFill>
                <a:latin typeface="Calibri"/>
                <a:ea typeface="Calibri"/>
                <a:cs typeface="Calibri"/>
                <a:sym typeface="Calibri"/>
              </a:defRPr>
            </a:lvl7pPr>
            <a:lvl8pPr indent="0" lvl="7" marL="0" marR="0" rtl="0" algn="r">
              <a:spcBef>
                <a:spcPts val="0"/>
              </a:spcBef>
              <a:buNone/>
              <a:defRPr b="0" i="0" sz="1050" u="none" cap="none" strike="noStrike">
                <a:solidFill>
                  <a:srgbClr val="FFFFFF"/>
                </a:solidFill>
                <a:latin typeface="Calibri"/>
                <a:ea typeface="Calibri"/>
                <a:cs typeface="Calibri"/>
                <a:sym typeface="Calibri"/>
              </a:defRPr>
            </a:lvl8pPr>
            <a:lvl9pPr indent="0" lvl="8" marL="0" marR="0" rtl="0" algn="r">
              <a:spcBef>
                <a:spcPts val="0"/>
              </a:spcBef>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cxnSp>
        <p:nvCxnSpPr>
          <p:cNvPr id="13" name="Google Shape;13;p14"/>
          <p:cNvCxnSpPr/>
          <p:nvPr/>
        </p:nvCxnSpPr>
        <p:spPr>
          <a:xfrm>
            <a:off x="1193532" y="1737845"/>
            <a:ext cx="9966960" cy="0"/>
          </a:xfrm>
          <a:prstGeom prst="straightConnector1">
            <a:avLst/>
          </a:prstGeom>
          <a:noFill/>
          <a:ln cap="flat" cmpd="sng" w="9525">
            <a:solidFill>
              <a:srgbClr val="7F7F7F"/>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p>
            <a:pPr indent="0" lvl="0" marL="0" rtl="0" algn="ctr">
              <a:lnSpc>
                <a:spcPct val="85000"/>
              </a:lnSpc>
              <a:spcBef>
                <a:spcPts val="0"/>
              </a:spcBef>
              <a:spcAft>
                <a:spcPts val="0"/>
              </a:spcAft>
              <a:buClr>
                <a:srgbClr val="262626"/>
              </a:buClr>
              <a:buSzPts val="5000"/>
              <a:buFont typeface="Calibri"/>
              <a:buNone/>
            </a:pPr>
            <a:r>
              <a:rPr b="1" lang="en-US" sz="5000"/>
              <a:t>External Validity</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0"/>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000"/>
              <a:buFont typeface="Calibri"/>
              <a:buNone/>
            </a:pPr>
            <a:r>
              <a:rPr lang="en-US" sz="4000"/>
              <a:t>Methods to Improve External Validity In the Absence of Random Sampling</a:t>
            </a:r>
            <a:endParaRPr/>
          </a:p>
        </p:txBody>
      </p:sp>
      <p:sp>
        <p:nvSpPr>
          <p:cNvPr id="155" name="Google Shape;155;p10"/>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lnSpcReduction="10000"/>
          </a:bodyPr>
          <a:lstStyle/>
          <a:p>
            <a:pPr indent="-127000" lvl="0" marL="91440" rtl="0" algn="l">
              <a:lnSpc>
                <a:spcPct val="90000"/>
              </a:lnSpc>
              <a:spcBef>
                <a:spcPts val="0"/>
              </a:spcBef>
              <a:spcAft>
                <a:spcPts val="0"/>
              </a:spcAft>
              <a:buSzPts val="2000"/>
              <a:buChar char=" "/>
            </a:pPr>
            <a:r>
              <a:rPr lang="en-US"/>
              <a:t>While random sampling is the strongest tool to ensure the external validity of a study’s results, it is rare in education and other disciplines (Olsen et al., 2013).</a:t>
            </a:r>
            <a:endParaRPr/>
          </a:p>
          <a:p>
            <a:pPr indent="-127000" lvl="0" marL="91440" rtl="0" algn="l">
              <a:lnSpc>
                <a:spcPct val="90000"/>
              </a:lnSpc>
              <a:spcBef>
                <a:spcPts val="1400"/>
              </a:spcBef>
              <a:spcAft>
                <a:spcPts val="0"/>
              </a:spcAft>
              <a:buSzPts val="2000"/>
              <a:buChar char=" "/>
            </a:pPr>
            <a:r>
              <a:rPr lang="en-US"/>
              <a:t>However, quasi-experimental methods based on improving internal validity in observational studies can be extended to improve the external validity in non-randomly selected samples.</a:t>
            </a:r>
            <a:endParaRPr/>
          </a:p>
          <a:p>
            <a:pPr indent="-127000" lvl="0" marL="91440" rtl="0" algn="l">
              <a:lnSpc>
                <a:spcPct val="90000"/>
              </a:lnSpc>
              <a:spcBef>
                <a:spcPts val="1400"/>
              </a:spcBef>
              <a:spcAft>
                <a:spcPts val="0"/>
              </a:spcAft>
              <a:buSzPts val="2000"/>
              <a:buChar char=" "/>
            </a:pPr>
            <a:r>
              <a:rPr lang="en-US"/>
              <a:t>While multiple frameworks for generalization exist, the one that has been the focus in education research for over a decade is the “narrow to broad” perspective; namely, generalizing from experimental studies to target populations of inference.</a:t>
            </a:r>
            <a:endParaRPr/>
          </a:p>
          <a:p>
            <a:pPr indent="0" lvl="0" marL="91440" rtl="0" algn="l">
              <a:lnSpc>
                <a:spcPct val="90000"/>
              </a:lnSpc>
              <a:spcBef>
                <a:spcPts val="1400"/>
              </a:spcBef>
              <a:spcAft>
                <a:spcPts val="0"/>
              </a:spcAft>
              <a:buSzPts val="1500"/>
              <a:buNone/>
            </a:pPr>
            <a:r>
              <a:t/>
            </a:r>
            <a:endParaRPr b="0" i="0" sz="1500">
              <a:solidFill>
                <a:srgbClr val="222222"/>
              </a:solidFill>
            </a:endParaRPr>
          </a:p>
          <a:p>
            <a:pPr indent="0" lvl="0" marL="91440" rtl="0" algn="l">
              <a:lnSpc>
                <a:spcPct val="90000"/>
              </a:lnSpc>
              <a:spcBef>
                <a:spcPts val="1400"/>
              </a:spcBef>
              <a:spcAft>
                <a:spcPts val="0"/>
              </a:spcAft>
              <a:buSzPts val="1500"/>
              <a:buNone/>
            </a:pPr>
            <a:r>
              <a:t/>
            </a:r>
            <a:endParaRPr sz="1500">
              <a:solidFill>
                <a:srgbClr val="222222"/>
              </a:solidFill>
            </a:endParaRPr>
          </a:p>
          <a:p>
            <a:pPr indent="0" lvl="0" marL="91440" rtl="0" algn="l">
              <a:lnSpc>
                <a:spcPct val="90000"/>
              </a:lnSpc>
              <a:spcBef>
                <a:spcPts val="1400"/>
              </a:spcBef>
              <a:spcAft>
                <a:spcPts val="0"/>
              </a:spcAft>
              <a:buSzPts val="1500"/>
              <a:buNone/>
            </a:pPr>
            <a:r>
              <a:t/>
            </a:r>
            <a:endParaRPr b="0" i="0" sz="1500">
              <a:solidFill>
                <a:srgbClr val="222222"/>
              </a:solidFill>
            </a:endParaRPr>
          </a:p>
          <a:p>
            <a:pPr indent="-95250" lvl="0" marL="91440" rtl="0" algn="l">
              <a:lnSpc>
                <a:spcPct val="90000"/>
              </a:lnSpc>
              <a:spcBef>
                <a:spcPts val="1400"/>
              </a:spcBef>
              <a:spcAft>
                <a:spcPts val="0"/>
              </a:spcAft>
              <a:buSzPts val="1500"/>
              <a:buChar char=" "/>
            </a:pPr>
            <a:r>
              <a:rPr b="0" i="0" lang="en-US" sz="1500">
                <a:solidFill>
                  <a:srgbClr val="222222"/>
                </a:solidFill>
              </a:rPr>
              <a:t>Olsen, R. B., Orr, L. L., Bell, S. H., &amp; Stuart, E. A. (2013). External validity in policy evaluations that choose sites purposively. </a:t>
            </a:r>
            <a:r>
              <a:rPr b="0" i="1" lang="en-US" sz="1500">
                <a:solidFill>
                  <a:srgbClr val="222222"/>
                </a:solidFill>
              </a:rPr>
              <a:t>Journal of policy analysis and management</a:t>
            </a:r>
            <a:r>
              <a:rPr b="0" i="0" lang="en-US" sz="1500">
                <a:solidFill>
                  <a:srgbClr val="222222"/>
                </a:solidFill>
              </a:rPr>
              <a:t>, </a:t>
            </a:r>
            <a:r>
              <a:rPr b="0" i="1" lang="en-US" sz="1500">
                <a:solidFill>
                  <a:srgbClr val="222222"/>
                </a:solidFill>
              </a:rPr>
              <a:t>32</a:t>
            </a:r>
            <a:r>
              <a:rPr b="0" i="0" lang="en-US" sz="1500">
                <a:solidFill>
                  <a:srgbClr val="222222"/>
                </a:solidFill>
              </a:rPr>
              <a:t>(1), 107-121.</a:t>
            </a:r>
            <a:endParaRPr sz="1500"/>
          </a:p>
          <a:p>
            <a:pPr indent="0" lvl="0" marL="91440" rtl="0" algn="l">
              <a:lnSpc>
                <a:spcPct val="90000"/>
              </a:lnSpc>
              <a:spcBef>
                <a:spcPts val="1400"/>
              </a:spcBef>
              <a:spcAft>
                <a:spcPts val="0"/>
              </a:spcAft>
              <a:buSzPts val="2000"/>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5">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5">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5">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5">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5">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000"/>
              <a:buFont typeface="Calibri"/>
              <a:buNone/>
            </a:pPr>
            <a:r>
              <a:rPr lang="en-US" sz="4000"/>
              <a:t>Improving External Validity - Matching</a:t>
            </a:r>
            <a:endParaRPr/>
          </a:p>
        </p:txBody>
      </p:sp>
      <p:sp>
        <p:nvSpPr>
          <p:cNvPr id="161" name="Google Shape;161;p11"/>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Char char=" "/>
            </a:pPr>
            <a:r>
              <a:rPr lang="en-US"/>
              <a:t>Like matching in observational studies, matching can be used to reduce bias due to systematic differences in external validity studies. </a:t>
            </a:r>
            <a:endParaRPr/>
          </a:p>
          <a:p>
            <a:pPr indent="-127000" lvl="0" marL="91440" rtl="0" algn="l">
              <a:lnSpc>
                <a:spcPct val="90000"/>
              </a:lnSpc>
              <a:spcBef>
                <a:spcPts val="1400"/>
              </a:spcBef>
              <a:spcAft>
                <a:spcPts val="0"/>
              </a:spcAft>
              <a:buSzPts val="2000"/>
              <a:buChar char=" "/>
            </a:pPr>
            <a:r>
              <a:rPr lang="en-US"/>
              <a:t>The difference is that, instead of comparing a treatment and control group, we are comparing individuals in a (non-randomly selected) study sample and those in a target population of inference. </a:t>
            </a:r>
            <a:endParaRPr/>
          </a:p>
          <a:p>
            <a:pPr indent="-127000" lvl="0" marL="91440" rtl="0" algn="l">
              <a:lnSpc>
                <a:spcPct val="90000"/>
              </a:lnSpc>
              <a:spcBef>
                <a:spcPts val="1400"/>
              </a:spcBef>
              <a:spcAft>
                <a:spcPts val="0"/>
              </a:spcAft>
              <a:buSzPts val="2000"/>
              <a:buChar char=" "/>
            </a:pPr>
            <a:r>
              <a:rPr lang="en-US"/>
              <a:t>Importantly, to achieve the most bias reduction, the variables used to match should moderate the treatment impact and also predict sample selection.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1">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1">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1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000"/>
              <a:buFont typeface="Calibri"/>
              <a:buNone/>
            </a:pPr>
            <a:r>
              <a:rPr lang="en-US" sz="4000"/>
              <a:t>Improving External Validity – Propensity Scores</a:t>
            </a:r>
            <a:endParaRPr/>
          </a:p>
        </p:txBody>
      </p:sp>
      <p:sp>
        <p:nvSpPr>
          <p:cNvPr id="167" name="Google Shape;167;p12"/>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fontScale="85000" lnSpcReduction="20000"/>
          </a:bodyPr>
          <a:lstStyle/>
          <a:p>
            <a:pPr indent="0" lvl="0" marL="0" rtl="0" algn="l">
              <a:lnSpc>
                <a:spcPct val="90000"/>
              </a:lnSpc>
              <a:spcBef>
                <a:spcPts val="0"/>
              </a:spcBef>
              <a:spcAft>
                <a:spcPts val="0"/>
              </a:spcAft>
              <a:buSzPct val="100000"/>
              <a:buNone/>
            </a:pPr>
            <a:r>
              <a:rPr lang="en-US" sz="2400"/>
              <a:t>Propensity scores continue to be one of the most commonly used methods to improve generalizations in non-randomly selected study samples (Stuart et al., 2011; Tipton, 2013; Chan, 2023).</a:t>
            </a:r>
            <a:endParaRPr/>
          </a:p>
          <a:p>
            <a:pPr indent="0" lvl="0" marL="0" rtl="0" algn="l">
              <a:lnSpc>
                <a:spcPct val="90000"/>
              </a:lnSpc>
              <a:spcBef>
                <a:spcPts val="1400"/>
              </a:spcBef>
              <a:spcAft>
                <a:spcPts val="0"/>
              </a:spcAft>
              <a:buSzPct val="100000"/>
              <a:buNone/>
            </a:pPr>
            <a:r>
              <a:rPr lang="en-US" sz="2400"/>
              <a:t>For generalization studies, propensity scores model the probability of belonging to the study sample (vs population) and they share the same properties as propensity scores in observational studies; namely, they are also balancing scores so that matching by them is equivalent to matching by all the variables used to estimate the propensity scores.</a:t>
            </a:r>
            <a:endParaRPr sz="2400">
              <a:solidFill>
                <a:srgbClr val="222222"/>
              </a:solidFill>
            </a:endParaRPr>
          </a:p>
          <a:p>
            <a:pPr indent="0" lvl="0" marL="0" rtl="0" algn="l">
              <a:lnSpc>
                <a:spcPct val="90000"/>
              </a:lnSpc>
              <a:spcBef>
                <a:spcPts val="1400"/>
              </a:spcBef>
              <a:spcAft>
                <a:spcPts val="0"/>
              </a:spcAft>
              <a:buSzPct val="100000"/>
              <a:buNone/>
            </a:pPr>
            <a:r>
              <a:t/>
            </a:r>
            <a:endParaRPr sz="1500">
              <a:solidFill>
                <a:srgbClr val="222222"/>
              </a:solidFill>
            </a:endParaRPr>
          </a:p>
          <a:p>
            <a:pPr indent="0" lvl="0" marL="0" rtl="0" algn="l">
              <a:lnSpc>
                <a:spcPct val="90000"/>
              </a:lnSpc>
              <a:spcBef>
                <a:spcPts val="1400"/>
              </a:spcBef>
              <a:spcAft>
                <a:spcPts val="0"/>
              </a:spcAft>
              <a:buSzPct val="100000"/>
              <a:buNone/>
            </a:pPr>
            <a:r>
              <a:t/>
            </a:r>
            <a:endParaRPr sz="1500">
              <a:solidFill>
                <a:srgbClr val="222222"/>
              </a:solidFill>
            </a:endParaRPr>
          </a:p>
          <a:p>
            <a:pPr indent="0" lvl="0" marL="0" rtl="0" algn="l">
              <a:lnSpc>
                <a:spcPct val="90000"/>
              </a:lnSpc>
              <a:spcBef>
                <a:spcPts val="1400"/>
              </a:spcBef>
              <a:spcAft>
                <a:spcPts val="0"/>
              </a:spcAft>
              <a:buSzPct val="100000"/>
              <a:buNone/>
            </a:pPr>
            <a:r>
              <a:rPr lang="en-US" sz="1800">
                <a:solidFill>
                  <a:srgbClr val="222222"/>
                </a:solidFill>
              </a:rPr>
              <a:t>Chan, W. (in press). Propensity score methods for causal inference and generalization. </a:t>
            </a:r>
            <a:r>
              <a:rPr i="1" lang="en-US" sz="1800">
                <a:solidFill>
                  <a:srgbClr val="222222"/>
                </a:solidFill>
              </a:rPr>
              <a:t>Asia Pacific Education Review.</a:t>
            </a:r>
            <a:endParaRPr i="1" sz="1800">
              <a:solidFill>
                <a:srgbClr val="222222"/>
              </a:solidFill>
            </a:endParaRPr>
          </a:p>
          <a:p>
            <a:pPr indent="0" lvl="0" marL="0" rtl="0" algn="l">
              <a:lnSpc>
                <a:spcPct val="90000"/>
              </a:lnSpc>
              <a:spcBef>
                <a:spcPts val="1400"/>
              </a:spcBef>
              <a:spcAft>
                <a:spcPts val="0"/>
              </a:spcAft>
              <a:buSzPct val="100000"/>
              <a:buNone/>
            </a:pPr>
            <a:r>
              <a:rPr lang="en-US" sz="1800">
                <a:solidFill>
                  <a:srgbClr val="222222"/>
                </a:solidFill>
              </a:rPr>
              <a:t>Stuart, E. A., Cole, S. R., Bradshaw, C. P., &amp; Leaf, P. J. (2011). The use of propensity scores to assess the generalizability of results from randomized trials. </a:t>
            </a:r>
            <a:r>
              <a:rPr i="1" lang="en-US" sz="1800">
                <a:solidFill>
                  <a:srgbClr val="222222"/>
                </a:solidFill>
              </a:rPr>
              <a:t>Journal of the Royal Statistical Society: Series A (Statistics in Society)</a:t>
            </a:r>
            <a:r>
              <a:rPr lang="en-US" sz="1800">
                <a:solidFill>
                  <a:srgbClr val="222222"/>
                </a:solidFill>
              </a:rPr>
              <a:t>, </a:t>
            </a:r>
            <a:r>
              <a:rPr i="1" lang="en-US" sz="1800">
                <a:solidFill>
                  <a:srgbClr val="222222"/>
                </a:solidFill>
              </a:rPr>
              <a:t>174</a:t>
            </a:r>
            <a:r>
              <a:rPr lang="en-US" sz="1800">
                <a:solidFill>
                  <a:srgbClr val="222222"/>
                </a:solidFill>
              </a:rPr>
              <a:t>(2), 369-386.</a:t>
            </a:r>
            <a:endParaRPr sz="1800"/>
          </a:p>
          <a:p>
            <a:pPr indent="0" lvl="0" marL="0" rtl="0" algn="l">
              <a:lnSpc>
                <a:spcPct val="90000"/>
              </a:lnSpc>
              <a:spcBef>
                <a:spcPts val="1400"/>
              </a:spcBef>
              <a:spcAft>
                <a:spcPts val="0"/>
              </a:spcAft>
              <a:buSzPct val="100000"/>
              <a:buNone/>
            </a:pPr>
            <a:r>
              <a:rPr lang="en-US" sz="1800">
                <a:solidFill>
                  <a:srgbClr val="222222"/>
                </a:solidFill>
              </a:rPr>
              <a:t>Tipton, E. (2013). Improving generalizations from experiments using propensity score subclassification: Assumptions, properties, and contexts. </a:t>
            </a:r>
            <a:r>
              <a:rPr i="1" lang="en-US" sz="1800">
                <a:solidFill>
                  <a:srgbClr val="222222"/>
                </a:solidFill>
              </a:rPr>
              <a:t>Journal of Educational and Behavioral Statistics</a:t>
            </a:r>
            <a:r>
              <a:rPr lang="en-US" sz="1800">
                <a:solidFill>
                  <a:srgbClr val="222222"/>
                </a:solidFill>
              </a:rPr>
              <a:t>, </a:t>
            </a:r>
            <a:r>
              <a:rPr i="1" lang="en-US" sz="1800">
                <a:solidFill>
                  <a:srgbClr val="222222"/>
                </a:solidFill>
              </a:rPr>
              <a:t>38</a:t>
            </a:r>
            <a:r>
              <a:rPr lang="en-US" sz="1800">
                <a:solidFill>
                  <a:srgbClr val="222222"/>
                </a:solidFill>
              </a:rPr>
              <a:t>(3), 239-266.</a:t>
            </a:r>
            <a:endParaRPr sz="1800"/>
          </a:p>
          <a:p>
            <a:pPr indent="0" lvl="0" marL="0" rtl="0" algn="l">
              <a:lnSpc>
                <a:spcPct val="90000"/>
              </a:lnSpc>
              <a:spcBef>
                <a:spcPts val="1400"/>
              </a:spcBef>
              <a:spcAft>
                <a:spcPts val="0"/>
              </a:spcAft>
              <a:buSzPct val="100000"/>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7">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7">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7">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7">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7">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7">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7">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1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000"/>
              <a:buFont typeface="Calibri"/>
              <a:buNone/>
            </a:pPr>
            <a:r>
              <a:rPr lang="en-US" sz="4000"/>
              <a:t>Improving External Validity – Weighting</a:t>
            </a:r>
            <a:endParaRPr/>
          </a:p>
        </p:txBody>
      </p:sp>
      <p:sp>
        <p:nvSpPr>
          <p:cNvPr id="173" name="Google Shape;173;p13"/>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0" lvl="0" marL="0" rtl="0" algn="l">
              <a:lnSpc>
                <a:spcPct val="90000"/>
              </a:lnSpc>
              <a:spcBef>
                <a:spcPts val="0"/>
              </a:spcBef>
              <a:spcAft>
                <a:spcPts val="0"/>
              </a:spcAft>
              <a:buSzPts val="2000"/>
              <a:buNone/>
            </a:pPr>
            <a:r>
              <a:rPr lang="en-US"/>
              <a:t>Propensity scores can also be used in weighting approaches where a weight is assigned to individuals/units in the sample and a separate weight is assigned to individuals/units in the inference population.</a:t>
            </a:r>
            <a:endParaRPr/>
          </a:p>
          <a:p>
            <a:pPr indent="0" lvl="0" marL="0" rtl="0" algn="l">
              <a:lnSpc>
                <a:spcPct val="90000"/>
              </a:lnSpc>
              <a:spcBef>
                <a:spcPts val="1400"/>
              </a:spcBef>
              <a:spcAft>
                <a:spcPts val="0"/>
              </a:spcAft>
              <a:buSzPts val="2000"/>
              <a:buNone/>
            </a:pPr>
            <a:r>
              <a:rPr lang="en-US">
                <a:solidFill>
                  <a:srgbClr val="222222"/>
                </a:solidFill>
              </a:rPr>
              <a:t>Like observational studies, the weights are used to make the sample “look” like the population with the understanding that when the sample is compositionally similar to the population, this will limit the threats to external validity due to non-random selection into the sample.</a:t>
            </a:r>
            <a:endParaRPr/>
          </a:p>
          <a:p>
            <a:pPr indent="0" lvl="0" marL="0" rtl="0" algn="l">
              <a:lnSpc>
                <a:spcPct val="90000"/>
              </a:lnSpc>
              <a:spcBef>
                <a:spcPts val="1400"/>
              </a:spcBef>
              <a:spcAft>
                <a:spcPts val="0"/>
              </a:spcAft>
              <a:buSzPts val="1500"/>
              <a:buNone/>
            </a:pPr>
            <a:r>
              <a:t/>
            </a:r>
            <a:endParaRPr sz="1500">
              <a:solidFill>
                <a:srgbClr val="222222"/>
              </a:solidFill>
            </a:endParaRPr>
          </a:p>
          <a:p>
            <a:pPr indent="0" lvl="0" marL="0" rtl="0" algn="l">
              <a:lnSpc>
                <a:spcPct val="90000"/>
              </a:lnSpc>
              <a:spcBef>
                <a:spcPts val="1400"/>
              </a:spcBef>
              <a:spcAft>
                <a:spcPts val="0"/>
              </a:spcAft>
              <a:buSzPts val="1500"/>
              <a:buNone/>
            </a:pPr>
            <a:r>
              <a:t/>
            </a:r>
            <a:endParaRPr sz="1500">
              <a:solidFill>
                <a:srgbClr val="222222"/>
              </a:solidFill>
            </a:endParaRPr>
          </a:p>
          <a:p>
            <a:pPr indent="0" lvl="0" marL="0" rtl="0" algn="l">
              <a:lnSpc>
                <a:spcPct val="90000"/>
              </a:lnSpc>
              <a:spcBef>
                <a:spcPts val="1400"/>
              </a:spcBef>
              <a:spcAft>
                <a:spcPts val="0"/>
              </a:spcAft>
              <a:buSzPts val="2000"/>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3">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3">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3">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3">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000"/>
              <a:buFont typeface="Calibri"/>
              <a:buNone/>
            </a:pPr>
            <a:r>
              <a:rPr lang="en-US" sz="4000"/>
              <a:t>External Validity and Generalizability</a:t>
            </a:r>
            <a:endParaRPr/>
          </a:p>
        </p:txBody>
      </p:sp>
      <p:sp>
        <p:nvSpPr>
          <p:cNvPr id="107" name="Google Shape;107;p2"/>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Font typeface="Arial"/>
              <a:buChar char="•"/>
            </a:pPr>
            <a:r>
              <a:rPr lang="en-US"/>
              <a:t> External validity refers to the extent to which a causal relationship holds over “variations in persons, settings, treatments and outcomes” (Cook et al., 2002).</a:t>
            </a:r>
            <a:endParaRPr/>
          </a:p>
          <a:p>
            <a:pPr indent="-127000" lvl="0" marL="91440" rtl="0" algn="l">
              <a:lnSpc>
                <a:spcPct val="90000"/>
              </a:lnSpc>
              <a:spcBef>
                <a:spcPts val="1400"/>
              </a:spcBef>
              <a:spcAft>
                <a:spcPts val="0"/>
              </a:spcAft>
              <a:buSzPts val="2000"/>
              <a:buFont typeface="Arial"/>
              <a:buChar char="•"/>
            </a:pPr>
            <a:r>
              <a:rPr lang="en-US"/>
              <a:t> For example, do the impacts of an interactive tutoring program implemented among students in schools in urban settings have the same impacts for students in schools in rural settings?</a:t>
            </a:r>
            <a:endParaRPr/>
          </a:p>
          <a:p>
            <a:pPr indent="-127000" lvl="0" marL="91440" rtl="0" algn="l">
              <a:lnSpc>
                <a:spcPct val="90000"/>
              </a:lnSpc>
              <a:spcBef>
                <a:spcPts val="1400"/>
              </a:spcBef>
              <a:spcAft>
                <a:spcPts val="0"/>
              </a:spcAft>
              <a:buSzPts val="2000"/>
              <a:buFont typeface="Arial"/>
              <a:buChar char="•"/>
            </a:pPr>
            <a:r>
              <a:rPr lang="en-US"/>
              <a:t> Questions of external validity can refer to both individuals/units in and </a:t>
            </a:r>
            <a:r>
              <a:rPr i="1" lang="en-US"/>
              <a:t>not </a:t>
            </a:r>
            <a:r>
              <a:rPr lang="en-US"/>
              <a:t>in the study</a:t>
            </a:r>
            <a:endParaRPr/>
          </a:p>
          <a:p>
            <a:pPr indent="-68579" lvl="1" marL="384048" rtl="0" algn="l">
              <a:lnSpc>
                <a:spcPct val="90000"/>
              </a:lnSpc>
              <a:spcBef>
                <a:spcPts val="400"/>
              </a:spcBef>
              <a:spcAft>
                <a:spcPts val="0"/>
              </a:spcAft>
              <a:buSzPts val="1800"/>
              <a:buFont typeface="Arial"/>
              <a:buNone/>
            </a:pPr>
            <a:r>
              <a:t/>
            </a:r>
            <a:endParaRPr/>
          </a:p>
          <a:p>
            <a:pPr indent="-68579" lvl="1" marL="384048" rtl="0" algn="l">
              <a:lnSpc>
                <a:spcPct val="90000"/>
              </a:lnSpc>
              <a:spcBef>
                <a:spcPts val="600"/>
              </a:spcBef>
              <a:spcAft>
                <a:spcPts val="0"/>
              </a:spcAft>
              <a:buSzPts val="1800"/>
              <a:buFont typeface="Arial"/>
              <a:buNone/>
            </a:pPr>
            <a:r>
              <a:t/>
            </a:r>
            <a:endParaRPr/>
          </a:p>
          <a:p>
            <a:pPr indent="0" lvl="1" marL="201168" rtl="0" algn="l">
              <a:lnSpc>
                <a:spcPct val="90000"/>
              </a:lnSpc>
              <a:spcBef>
                <a:spcPts val="600"/>
              </a:spcBef>
              <a:spcAft>
                <a:spcPts val="0"/>
              </a:spcAft>
              <a:buSzPts val="1800"/>
              <a:buNone/>
            </a:pPr>
            <a:r>
              <a:t/>
            </a:r>
            <a:endParaRPr/>
          </a:p>
          <a:p>
            <a:pPr indent="0" lvl="0" marL="0" rtl="0" algn="l">
              <a:lnSpc>
                <a:spcPct val="90000"/>
              </a:lnSpc>
              <a:spcBef>
                <a:spcPts val="1600"/>
              </a:spcBef>
              <a:spcAft>
                <a:spcPts val="0"/>
              </a:spcAft>
              <a:buSzPts val="1500"/>
              <a:buNone/>
            </a:pPr>
            <a:r>
              <a:t/>
            </a:r>
            <a:endParaRPr b="0" i="0" sz="1500">
              <a:solidFill>
                <a:srgbClr val="222222"/>
              </a:solidFill>
            </a:endParaRPr>
          </a:p>
          <a:p>
            <a:pPr indent="0" lvl="0" marL="0" rtl="0" algn="l">
              <a:lnSpc>
                <a:spcPct val="90000"/>
              </a:lnSpc>
              <a:spcBef>
                <a:spcPts val="1400"/>
              </a:spcBef>
              <a:spcAft>
                <a:spcPts val="0"/>
              </a:spcAft>
              <a:buSzPts val="1500"/>
              <a:buNone/>
            </a:pPr>
            <a:r>
              <a:rPr b="0" i="0" lang="en-US" sz="1500">
                <a:solidFill>
                  <a:srgbClr val="222222"/>
                </a:solidFill>
              </a:rPr>
              <a:t>Cook, T. D., Campbell, D. T., &amp; Shadish, W. (2002). </a:t>
            </a:r>
            <a:r>
              <a:rPr b="0" i="1" lang="en-US" sz="1500">
                <a:solidFill>
                  <a:srgbClr val="222222"/>
                </a:solidFill>
              </a:rPr>
              <a:t>Experimental and quasi-experimental designs for generalized causal inference</a:t>
            </a:r>
            <a:r>
              <a:rPr b="0" i="0" lang="en-US" sz="1500">
                <a:solidFill>
                  <a:srgbClr val="222222"/>
                </a:solidFill>
              </a:rPr>
              <a:t> (Vol. 1195). Boston, MA: Houghton Mifflin.</a:t>
            </a:r>
            <a:endParaRPr sz="15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7">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7">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7">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7">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7">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7">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7">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000"/>
              <a:buFont typeface="Calibri"/>
              <a:buNone/>
            </a:pPr>
            <a:r>
              <a:rPr lang="en-US" sz="4000"/>
              <a:t>Frameworks for External Validity</a:t>
            </a:r>
            <a:endParaRPr/>
          </a:p>
        </p:txBody>
      </p:sp>
      <p:sp>
        <p:nvSpPr>
          <p:cNvPr id="113" name="Google Shape;113;p3"/>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Char char=" "/>
            </a:pPr>
            <a:r>
              <a:rPr lang="en-US"/>
              <a:t>1. </a:t>
            </a:r>
            <a:r>
              <a:rPr b="1" lang="en-US"/>
              <a:t>Narrow to Broad</a:t>
            </a:r>
            <a:r>
              <a:rPr lang="en-US"/>
              <a:t>: Under this framework, the focus is on whether the causal relationship based on individuals in a study apply to individuals in a larger population of inference.</a:t>
            </a:r>
            <a:endParaRPr/>
          </a:p>
          <a:p>
            <a:pPr indent="-127000" lvl="0" marL="91440" rtl="0" algn="l">
              <a:lnSpc>
                <a:spcPct val="90000"/>
              </a:lnSpc>
              <a:spcBef>
                <a:spcPts val="1400"/>
              </a:spcBef>
              <a:spcAft>
                <a:spcPts val="0"/>
              </a:spcAft>
              <a:buSzPts val="2000"/>
              <a:buChar char=" "/>
            </a:pPr>
            <a:r>
              <a:rPr lang="en-US"/>
              <a:t>- In external validity studies where the sample is a subset of the inference population, this is referred to as generalizability. When the sample is not necessarily a subset of the target population of inference, this is known as transportability. </a:t>
            </a:r>
            <a:endParaRPr/>
          </a:p>
          <a:p>
            <a:pPr indent="-127000" lvl="0" marL="91440" rtl="0" algn="l">
              <a:lnSpc>
                <a:spcPct val="90000"/>
              </a:lnSpc>
              <a:spcBef>
                <a:spcPts val="1400"/>
              </a:spcBef>
              <a:spcAft>
                <a:spcPts val="0"/>
              </a:spcAft>
              <a:buSzPts val="2000"/>
              <a:buChar char=" "/>
            </a:pPr>
            <a:r>
              <a:rPr lang="en-US"/>
              <a:t>2. </a:t>
            </a:r>
            <a:r>
              <a:rPr b="1" lang="en-US"/>
              <a:t>Broad to Narrow</a:t>
            </a:r>
            <a:r>
              <a:rPr lang="en-US"/>
              <a:t>: Here, the focus is about the results from an experimental study sample to a smaller group or to an individual</a:t>
            </a:r>
            <a:endParaRPr/>
          </a:p>
          <a:p>
            <a:pPr indent="-127000" lvl="0" marL="91440" rtl="0" algn="l">
              <a:lnSpc>
                <a:spcPct val="90000"/>
              </a:lnSpc>
              <a:spcBef>
                <a:spcPts val="1400"/>
              </a:spcBef>
              <a:spcAft>
                <a:spcPts val="0"/>
              </a:spcAft>
              <a:buSzPts val="2000"/>
              <a:buChar char=" "/>
            </a:pPr>
            <a:r>
              <a:rPr lang="en-US"/>
              <a:t>3. </a:t>
            </a:r>
            <a:r>
              <a:rPr b="1" lang="en-US"/>
              <a:t>At A Similar Level</a:t>
            </a:r>
            <a:r>
              <a:rPr lang="en-US"/>
              <a:t>: This type of generalization refers to the extent to which a relationship holds from one experimental sample to another sample at similar levels of aggregation</a:t>
            </a:r>
            <a:endParaRPr/>
          </a:p>
          <a:p>
            <a:pPr indent="0" lvl="0" marL="91440" rtl="0" algn="l">
              <a:lnSpc>
                <a:spcPct val="90000"/>
              </a:lnSpc>
              <a:spcBef>
                <a:spcPts val="1400"/>
              </a:spcBef>
              <a:spcAft>
                <a:spcPts val="0"/>
              </a:spcAft>
              <a:buSzPts val="2000"/>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3">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3">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3">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3">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000"/>
              <a:buFont typeface="Calibri"/>
              <a:buNone/>
            </a:pPr>
            <a:r>
              <a:rPr lang="en-US" sz="4000"/>
              <a:t>Threats to External Validity</a:t>
            </a:r>
            <a:endParaRPr/>
          </a:p>
        </p:txBody>
      </p:sp>
      <p:sp>
        <p:nvSpPr>
          <p:cNvPr id="119" name="Google Shape;119;p4"/>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Char char=" "/>
            </a:pPr>
            <a:r>
              <a:rPr lang="en-US"/>
              <a:t>1. Non-random sample selection</a:t>
            </a:r>
            <a:endParaRPr/>
          </a:p>
          <a:p>
            <a:pPr indent="-127000" lvl="0" marL="91440" rtl="0" algn="l">
              <a:lnSpc>
                <a:spcPct val="90000"/>
              </a:lnSpc>
              <a:spcBef>
                <a:spcPts val="1400"/>
              </a:spcBef>
              <a:spcAft>
                <a:spcPts val="0"/>
              </a:spcAft>
              <a:buSzPts val="2000"/>
              <a:buChar char=" "/>
            </a:pPr>
            <a:r>
              <a:rPr lang="en-US"/>
              <a:t>2. Interaction between the causal relationship and treatment variations</a:t>
            </a:r>
            <a:endParaRPr/>
          </a:p>
          <a:p>
            <a:pPr indent="-127000" lvl="0" marL="91440" rtl="0" algn="l">
              <a:lnSpc>
                <a:spcPct val="90000"/>
              </a:lnSpc>
              <a:spcBef>
                <a:spcPts val="1400"/>
              </a:spcBef>
              <a:spcAft>
                <a:spcPts val="0"/>
              </a:spcAft>
              <a:buSzPts val="2000"/>
              <a:buChar char=" "/>
            </a:pPr>
            <a:r>
              <a:rPr lang="en-US"/>
              <a:t>3. Interaction between the causal relationship and the outcome type</a:t>
            </a:r>
            <a:endParaRPr/>
          </a:p>
          <a:p>
            <a:pPr indent="-127000" lvl="0" marL="91440" rtl="0" algn="l">
              <a:lnSpc>
                <a:spcPct val="90000"/>
              </a:lnSpc>
              <a:spcBef>
                <a:spcPts val="1400"/>
              </a:spcBef>
              <a:spcAft>
                <a:spcPts val="0"/>
              </a:spcAft>
              <a:buSzPts val="2000"/>
              <a:buChar char=" "/>
            </a:pPr>
            <a:r>
              <a:rPr lang="en-US"/>
              <a:t>4. Interaction between the causal relationship and the study setting</a:t>
            </a:r>
            <a:endParaRPr/>
          </a:p>
          <a:p>
            <a:pPr indent="-127000" lvl="0" marL="91440" rtl="0" algn="l">
              <a:lnSpc>
                <a:spcPct val="90000"/>
              </a:lnSpc>
              <a:spcBef>
                <a:spcPts val="1400"/>
              </a:spcBef>
              <a:spcAft>
                <a:spcPts val="0"/>
              </a:spcAft>
              <a:buSzPts val="2000"/>
              <a:buChar char=" "/>
            </a:pPr>
            <a:r>
              <a:rPr lang="en-US"/>
              <a:t>5. Context-dependent mediation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9">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9">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9">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9">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5"/>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000"/>
              <a:buFont typeface="Calibri"/>
              <a:buNone/>
            </a:pPr>
            <a:r>
              <a:rPr lang="en-US" sz="4000"/>
              <a:t>Non-random sample selection</a:t>
            </a:r>
            <a:endParaRPr sz="4000"/>
          </a:p>
        </p:txBody>
      </p:sp>
      <p:sp>
        <p:nvSpPr>
          <p:cNvPr id="125" name="Google Shape;125;p5"/>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Char char=" "/>
            </a:pPr>
            <a:r>
              <a:rPr lang="en-US"/>
              <a:t>When individuals voluntarily participate in a study (compared to those who choose not to), differences in backgrounds, experiences, and motivations may affect the individuals’ responses to an intervention/treatment.</a:t>
            </a:r>
            <a:endParaRPr/>
          </a:p>
          <a:p>
            <a:pPr indent="-127000" lvl="0" marL="91440" rtl="0" algn="l">
              <a:lnSpc>
                <a:spcPct val="90000"/>
              </a:lnSpc>
              <a:spcBef>
                <a:spcPts val="1400"/>
              </a:spcBef>
              <a:spcAft>
                <a:spcPts val="0"/>
              </a:spcAft>
              <a:buSzPts val="2000"/>
              <a:buChar char=" "/>
            </a:pPr>
            <a:r>
              <a:rPr lang="en-US"/>
              <a:t>For example, students who willingly participate in an interactive tutoring system may be those who do not necessarily need the tutoring and the effects of the program on these students will be different (may not generalize) to students who need the additional tutoring for their course grades.</a:t>
            </a:r>
            <a:endParaRPr/>
          </a:p>
          <a:p>
            <a:pPr indent="-127000" lvl="0" marL="91440" rtl="0" algn="l">
              <a:lnSpc>
                <a:spcPct val="90000"/>
              </a:lnSpc>
              <a:spcBef>
                <a:spcPts val="1400"/>
              </a:spcBef>
              <a:spcAft>
                <a:spcPts val="0"/>
              </a:spcAft>
              <a:buSzPts val="2000"/>
              <a:buChar char=" "/>
            </a:pPr>
            <a:r>
              <a:rPr lang="en-US"/>
              <a:t>In education, non-random sample selection is very common (Olsen et al., 2013). </a:t>
            </a:r>
            <a:endParaRPr/>
          </a:p>
          <a:p>
            <a:pPr indent="0" lvl="0" marL="91440" rtl="0" algn="l">
              <a:lnSpc>
                <a:spcPct val="90000"/>
              </a:lnSpc>
              <a:spcBef>
                <a:spcPts val="1400"/>
              </a:spcBef>
              <a:spcAft>
                <a:spcPts val="0"/>
              </a:spcAft>
              <a:buSzPts val="1500"/>
              <a:buNone/>
            </a:pPr>
            <a:r>
              <a:t/>
            </a:r>
            <a:endParaRPr b="0" i="0" sz="1500">
              <a:solidFill>
                <a:srgbClr val="222222"/>
              </a:solidFill>
            </a:endParaRPr>
          </a:p>
          <a:p>
            <a:pPr indent="0" lvl="0" marL="91440" rtl="0" algn="l">
              <a:lnSpc>
                <a:spcPct val="90000"/>
              </a:lnSpc>
              <a:spcBef>
                <a:spcPts val="1400"/>
              </a:spcBef>
              <a:spcAft>
                <a:spcPts val="0"/>
              </a:spcAft>
              <a:buSzPts val="1500"/>
              <a:buNone/>
            </a:pPr>
            <a:r>
              <a:t/>
            </a:r>
            <a:endParaRPr sz="1500">
              <a:solidFill>
                <a:srgbClr val="222222"/>
              </a:solidFill>
            </a:endParaRPr>
          </a:p>
          <a:p>
            <a:pPr indent="-95250" lvl="0" marL="91440" rtl="0" algn="l">
              <a:lnSpc>
                <a:spcPct val="90000"/>
              </a:lnSpc>
              <a:spcBef>
                <a:spcPts val="1400"/>
              </a:spcBef>
              <a:spcAft>
                <a:spcPts val="0"/>
              </a:spcAft>
              <a:buSzPts val="1500"/>
              <a:buChar char=" "/>
            </a:pPr>
            <a:r>
              <a:rPr b="0" i="0" lang="en-US" sz="1500">
                <a:solidFill>
                  <a:srgbClr val="222222"/>
                </a:solidFill>
              </a:rPr>
              <a:t>Olsen, R. B., Orr, L. L., Bell, S. H., &amp; Stuart, E. A. (2013). External validity in policy evaluations that choose sites purposively. </a:t>
            </a:r>
            <a:r>
              <a:rPr b="0" i="1" lang="en-US" sz="1500">
                <a:solidFill>
                  <a:srgbClr val="222222"/>
                </a:solidFill>
              </a:rPr>
              <a:t>Journal of policy analysis and management</a:t>
            </a:r>
            <a:r>
              <a:rPr b="0" i="0" lang="en-US" sz="1500">
                <a:solidFill>
                  <a:srgbClr val="222222"/>
                </a:solidFill>
              </a:rPr>
              <a:t>, </a:t>
            </a:r>
            <a:r>
              <a:rPr b="0" i="1" lang="en-US" sz="1500">
                <a:solidFill>
                  <a:srgbClr val="222222"/>
                </a:solidFill>
              </a:rPr>
              <a:t>32</a:t>
            </a:r>
            <a:r>
              <a:rPr b="0" i="0" lang="en-US" sz="1500">
                <a:solidFill>
                  <a:srgbClr val="222222"/>
                </a:solidFill>
              </a:rPr>
              <a:t>(1), 107-121.</a:t>
            </a:r>
            <a:endParaRPr sz="15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5">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5">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5">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000"/>
              <a:buFont typeface="Calibri"/>
              <a:buNone/>
            </a:pPr>
            <a:r>
              <a:rPr lang="en-US" sz="4000"/>
              <a:t>Interaction of Causal Relationship Over Treatment Variations</a:t>
            </a:r>
            <a:endParaRPr/>
          </a:p>
        </p:txBody>
      </p:sp>
      <p:sp>
        <p:nvSpPr>
          <p:cNvPr id="131" name="Google Shape;131;p6"/>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Char char=" "/>
            </a:pPr>
            <a:r>
              <a:rPr lang="en-US"/>
              <a:t>When the magnitude and/or direction of the causal relationship varies over different treatment variations/combinations, this presents a threat to external validity.</a:t>
            </a:r>
            <a:endParaRPr/>
          </a:p>
          <a:p>
            <a:pPr indent="-127000" lvl="0" marL="91440" rtl="0" algn="l">
              <a:lnSpc>
                <a:spcPct val="90000"/>
              </a:lnSpc>
              <a:spcBef>
                <a:spcPts val="1400"/>
              </a:spcBef>
              <a:spcAft>
                <a:spcPts val="0"/>
              </a:spcAft>
              <a:buSzPts val="2000"/>
              <a:buChar char=" "/>
            </a:pPr>
            <a:r>
              <a:rPr lang="en-US"/>
              <a:t>For example, consider the same study about an interactive virtual tutoring system and suppose that some schools that choose to implement the system have great administrative and family support while others do not. If the impact of the tutoring system was larger because of the support from administrators, families, and communities, this dependence presents a challenge for the external validity of the impacts.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1">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7"/>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000"/>
              <a:buFont typeface="Calibri"/>
              <a:buNone/>
            </a:pPr>
            <a:r>
              <a:rPr lang="en-US" sz="4000"/>
              <a:t>Interaction of Causal Relationship With Outcomes</a:t>
            </a:r>
            <a:endParaRPr/>
          </a:p>
        </p:txBody>
      </p:sp>
      <p:sp>
        <p:nvSpPr>
          <p:cNvPr id="137" name="Google Shape;137;p7"/>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Char char=" "/>
            </a:pPr>
            <a:r>
              <a:rPr lang="en-US"/>
              <a:t>This threat concerns the extent to which the causal relationship differs depending on what outcome is used to measure the impact.</a:t>
            </a:r>
            <a:endParaRPr/>
          </a:p>
          <a:p>
            <a:pPr indent="-127000" lvl="0" marL="91440" rtl="0" algn="l">
              <a:lnSpc>
                <a:spcPct val="90000"/>
              </a:lnSpc>
              <a:spcBef>
                <a:spcPts val="1400"/>
              </a:spcBef>
              <a:spcAft>
                <a:spcPts val="0"/>
              </a:spcAft>
              <a:buSzPts val="2000"/>
              <a:buChar char=" "/>
            </a:pPr>
            <a:r>
              <a:rPr lang="en-US"/>
              <a:t>For example, if the tutoring system was effective in improving test scores by a certain number of points, but it has little to no effect on mitigating student boredom with the subject, then research audiences may question the generalizability of the system’s impact.</a:t>
            </a:r>
            <a:endParaRPr/>
          </a:p>
          <a:p>
            <a:pPr indent="-127000" lvl="0" marL="91440" rtl="0" algn="l">
              <a:lnSpc>
                <a:spcPct val="90000"/>
              </a:lnSpc>
              <a:spcBef>
                <a:spcPts val="1400"/>
              </a:spcBef>
              <a:spcAft>
                <a:spcPts val="0"/>
              </a:spcAft>
              <a:buSzPts val="2000"/>
              <a:buChar char=" "/>
            </a:pPr>
            <a:r>
              <a:rPr lang="en-US"/>
              <a:t>It is helpful to consider the intervention or treatment’s full impact (on all types of outcome or dependent variables) during the design stage of the study. This will identify which outcomes the study is meant to target, whether it is based on feasibility or the outcomes of policy interest.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7">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7">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8"/>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000"/>
              <a:buFont typeface="Calibri"/>
              <a:buNone/>
            </a:pPr>
            <a:r>
              <a:rPr lang="en-US" sz="4000"/>
              <a:t>Interaction of Causal Relationship With Study Settings	</a:t>
            </a:r>
            <a:endParaRPr/>
          </a:p>
        </p:txBody>
      </p:sp>
      <p:sp>
        <p:nvSpPr>
          <p:cNvPr id="143" name="Google Shape;143;p8"/>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Char char=" "/>
            </a:pPr>
            <a:r>
              <a:rPr lang="en-US"/>
              <a:t>Does the causal relationship between a treatment and a dependent variable hold across all types of study settings?</a:t>
            </a:r>
            <a:endParaRPr/>
          </a:p>
          <a:p>
            <a:pPr indent="-127000" lvl="0" marL="91440" rtl="0" algn="l">
              <a:lnSpc>
                <a:spcPct val="90000"/>
              </a:lnSpc>
              <a:spcBef>
                <a:spcPts val="1400"/>
              </a:spcBef>
              <a:spcAft>
                <a:spcPts val="0"/>
              </a:spcAft>
              <a:buSzPts val="2000"/>
              <a:buChar char=" "/>
            </a:pPr>
            <a:r>
              <a:rPr lang="en-US"/>
              <a:t>For example, does an interactive tutoring system that is accessible to students during school just as effective as when students access the system at home? Do the impacts vary depending on whether the app is available in urban school settings vs. rural school settings?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3">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9"/>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000"/>
              <a:buFont typeface="Calibri"/>
              <a:buNone/>
            </a:pPr>
            <a:r>
              <a:rPr lang="en-US" sz="4000"/>
              <a:t>Context Dependent Mediation</a:t>
            </a:r>
            <a:endParaRPr/>
          </a:p>
        </p:txBody>
      </p:sp>
      <p:sp>
        <p:nvSpPr>
          <p:cNvPr id="149" name="Google Shape;149;p9"/>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Char char=" "/>
            </a:pPr>
            <a:r>
              <a:rPr lang="en-US"/>
              <a:t>When changes in the study context affects the causal relationship, this dependence also presents a challenge to external validity.</a:t>
            </a:r>
            <a:endParaRPr/>
          </a:p>
          <a:p>
            <a:pPr indent="-127000" lvl="0" marL="91440" rtl="0" algn="l">
              <a:lnSpc>
                <a:spcPct val="90000"/>
              </a:lnSpc>
              <a:spcBef>
                <a:spcPts val="1400"/>
              </a:spcBef>
              <a:spcAft>
                <a:spcPts val="0"/>
              </a:spcAft>
              <a:buSzPts val="2000"/>
              <a:buChar char=" "/>
            </a:pPr>
            <a:r>
              <a:rPr lang="en-US"/>
              <a:t>For example, suppose the interactive tutoring system was implemented in a sample of schools and the system is shown to be both beneficial to students through direct tutoring and indirectly through increased opportunities for teachers to attend professional development workshops. However, if the system’s effect on teachers is different among urban schools (where there is a larger number of teachers) compared to rural schools, this mediating effect of teachers on student performance may affect the generalizability of the tutoring system’s impact.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9">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Retrospect">
  <a:themeElements>
    <a:clrScheme name="Retrospect">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2023-10-27T14:35:44Z</dcterms:created>
  <dc:creator>Wendy Chan</dc:creator>
</cp:coreProperties>
</file>